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2" r:id="rId4"/>
    <p:sldId id="283" r:id="rId5"/>
    <p:sldId id="289" r:id="rId6"/>
    <p:sldId id="275" r:id="rId7"/>
    <p:sldId id="274" r:id="rId8"/>
    <p:sldId id="290" r:id="rId9"/>
    <p:sldId id="291" r:id="rId10"/>
    <p:sldId id="294" r:id="rId11"/>
    <p:sldId id="287" r:id="rId12"/>
    <p:sldId id="288" r:id="rId13"/>
    <p:sldId id="286" r:id="rId14"/>
    <p:sldId id="285" r:id="rId15"/>
    <p:sldId id="284" r:id="rId16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4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87243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3114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28357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1637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3313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06159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8653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7410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5691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55806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514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4E526-AD06-4DD0-A778-318B3FD09693}" type="datetimeFigureOut">
              <a:rPr lang="fa-IR" smtClean="0"/>
              <a:t>22/09/1447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13F2B-4E16-4F5A-9487-A28A1258AB9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77361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520124"/>
              </p:ext>
            </p:extLst>
          </p:nvPr>
        </p:nvGraphicFramePr>
        <p:xfrm>
          <a:off x="422031" y="239151"/>
          <a:ext cx="11226017" cy="1557264"/>
        </p:xfrm>
        <a:graphic>
          <a:graphicData uri="http://schemas.openxmlformats.org/drawingml/2006/table">
            <a:tbl>
              <a:tblPr rtl="1" firstRow="1" firstCol="1" bandRow="1"/>
              <a:tblGrid>
                <a:gridCol w="2498959">
                  <a:extLst>
                    <a:ext uri="{9D8B030D-6E8A-4147-A177-3AD203B41FA5}">
                      <a16:colId xmlns:a16="http://schemas.microsoft.com/office/drawing/2014/main" val="3807470513"/>
                    </a:ext>
                  </a:extLst>
                </a:gridCol>
                <a:gridCol w="6051291">
                  <a:extLst>
                    <a:ext uri="{9D8B030D-6E8A-4147-A177-3AD203B41FA5}">
                      <a16:colId xmlns:a16="http://schemas.microsoft.com/office/drawing/2014/main" val="2219004151"/>
                    </a:ext>
                  </a:extLst>
                </a:gridCol>
                <a:gridCol w="2675767">
                  <a:extLst>
                    <a:ext uri="{9D8B030D-6E8A-4147-A177-3AD203B41FA5}">
                      <a16:colId xmlns:a16="http://schemas.microsoft.com/office/drawing/2014/main" val="2408265067"/>
                    </a:ext>
                  </a:extLst>
                </a:gridCol>
              </a:tblGrid>
              <a:tr h="1557264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endParaRPr lang="fa-I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endParaRPr lang="fa-I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احداث نیروگاه خورشیدی 20 مگاواتی زارچ یزد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15 روزه شماره </a:t>
                      </a:r>
                      <a:r>
                        <a:rPr lang="fa-IR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شماره قرارداد: </a:t>
                      </a: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PKSP-P2-C2-0410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endParaRPr lang="fa-I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46819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89560"/>
              </p:ext>
            </p:extLst>
          </p:nvPr>
        </p:nvGraphicFramePr>
        <p:xfrm>
          <a:off x="422033" y="5514535"/>
          <a:ext cx="11437033" cy="1237956"/>
        </p:xfrm>
        <a:graphic>
          <a:graphicData uri="http://schemas.openxmlformats.org/drawingml/2006/table">
            <a:tbl>
              <a:tblPr rtl="1" firstRow="1" firstCol="1" bandRow="1"/>
              <a:tblGrid>
                <a:gridCol w="2287153">
                  <a:extLst>
                    <a:ext uri="{9D8B030D-6E8A-4147-A177-3AD203B41FA5}">
                      <a16:colId xmlns:a16="http://schemas.microsoft.com/office/drawing/2014/main" val="1247068109"/>
                    </a:ext>
                  </a:extLst>
                </a:gridCol>
                <a:gridCol w="2287153">
                  <a:extLst>
                    <a:ext uri="{9D8B030D-6E8A-4147-A177-3AD203B41FA5}">
                      <a16:colId xmlns:a16="http://schemas.microsoft.com/office/drawing/2014/main" val="1413661663"/>
                    </a:ext>
                  </a:extLst>
                </a:gridCol>
                <a:gridCol w="2287153">
                  <a:extLst>
                    <a:ext uri="{9D8B030D-6E8A-4147-A177-3AD203B41FA5}">
                      <a16:colId xmlns:a16="http://schemas.microsoft.com/office/drawing/2014/main" val="2108031551"/>
                    </a:ext>
                  </a:extLst>
                </a:gridCol>
                <a:gridCol w="2287153">
                  <a:extLst>
                    <a:ext uri="{9D8B030D-6E8A-4147-A177-3AD203B41FA5}">
                      <a16:colId xmlns:a16="http://schemas.microsoft.com/office/drawing/2014/main" val="1543332013"/>
                    </a:ext>
                  </a:extLst>
                </a:gridCol>
                <a:gridCol w="2288421">
                  <a:extLst>
                    <a:ext uri="{9D8B030D-6E8A-4147-A177-3AD203B41FA5}">
                      <a16:colId xmlns:a16="http://schemas.microsoft.com/office/drawing/2014/main" val="3062999733"/>
                    </a:ext>
                  </a:extLst>
                </a:gridCol>
              </a:tblGrid>
              <a:tr h="341186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تهیه کننده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بررسی کننده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تایید کننده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تاریخ تهیه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تاریخ ارسال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154457"/>
                  </a:ext>
                </a:extLst>
              </a:tr>
              <a:tr h="896770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حامد اخوان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علی سیماب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1404/12/15</a:t>
                      </a:r>
                      <a:r>
                        <a:rPr lang="fa-I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65755" algn="ctr"/>
                          <a:tab pos="5731510" algn="r"/>
                        </a:tabLst>
                      </a:pPr>
                      <a:r>
                        <a:rPr lang="fa-I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1404/12/17</a:t>
                      </a:r>
                      <a:r>
                        <a:rPr lang="fa-I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285438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237957" y="2035566"/>
            <a:ext cx="10199077" cy="3309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 گزارش پیشرفت 15 روزه شماره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3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نیمه اول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اسفند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ماه 1404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احداث نیروگاه خورشیدی 20 مگاواتی زارچ یزد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کارفرما: شرکت پترو کاویان صنعت پارس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 پیمانکار: شرکت پیشگامان انرژی نوراتک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8E4CF5-075F-484B-A862-914DC89CB6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7" b="7479"/>
          <a:stretch/>
        </p:blipFill>
        <p:spPr>
          <a:xfrm>
            <a:off x="9785022" y="275389"/>
            <a:ext cx="1187777" cy="14353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16" y="549194"/>
            <a:ext cx="2238132" cy="93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311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sz="4000" dirty="0">
                <a:solidFill>
                  <a:srgbClr val="C00000"/>
                </a:solidFill>
                <a:cs typeface="B Titr" panose="00000700000000000000" pitchFamily="2" charset="-78"/>
              </a:rPr>
              <a:t>گزارش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تصویری-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عملیات تکمیلی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مسیر دسترسی</a:t>
            </a:r>
            <a:endParaRPr lang="fa-IR" sz="4000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480" y="1552141"/>
            <a:ext cx="3879040" cy="51720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397" y="1552143"/>
            <a:ext cx="3879039" cy="51720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64" y="1552141"/>
            <a:ext cx="3879040" cy="517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15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sz="4000" dirty="0">
                <a:solidFill>
                  <a:srgbClr val="C00000"/>
                </a:solidFill>
                <a:cs typeface="B Titr" panose="00000700000000000000" pitchFamily="2" charset="-78"/>
              </a:rPr>
              <a:t>گزارش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تصویری- مشخص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کردن محل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نقاط پایه فنس ها </a:t>
            </a:r>
            <a:endParaRPr lang="fa-IR" sz="4000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726" y="1552143"/>
            <a:ext cx="3875483" cy="516731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41" y="1552143"/>
            <a:ext cx="3875484" cy="5167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10" y="1552143"/>
            <a:ext cx="3875484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64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sz="4000" dirty="0">
                <a:solidFill>
                  <a:srgbClr val="C00000"/>
                </a:solidFill>
                <a:cs typeface="B Titr" panose="00000700000000000000" pitchFamily="2" charset="-78"/>
              </a:rPr>
              <a:t>گزارش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تصویری- حفر چاله پایه فنس ها </a:t>
            </a:r>
            <a:endParaRPr lang="fa-IR" sz="4000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283" y="1524432"/>
            <a:ext cx="3876188" cy="5168252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176" y="1524433"/>
            <a:ext cx="3875485" cy="51673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4" y="1524432"/>
            <a:ext cx="3875485" cy="516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34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sz="4000" dirty="0">
                <a:solidFill>
                  <a:srgbClr val="C00000"/>
                </a:solidFill>
                <a:cs typeface="B Titr" panose="00000700000000000000" pitchFamily="2" charset="-78"/>
              </a:rPr>
              <a:t>گزارش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تصویری- اجرای فونداسیون کانکس و منابع آب</a:t>
            </a:r>
            <a:endParaRPr lang="fa-IR" sz="4000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647" y="1690688"/>
            <a:ext cx="3799285" cy="5065714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37"/>
          <a:stretch/>
        </p:blipFill>
        <p:spPr>
          <a:xfrm>
            <a:off x="997527" y="1690688"/>
            <a:ext cx="6740669" cy="506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64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sz="4000" dirty="0">
                <a:solidFill>
                  <a:srgbClr val="C00000"/>
                </a:solidFill>
                <a:cs typeface="B Titr" panose="00000700000000000000" pitchFamily="2" charset="-78"/>
              </a:rPr>
              <a:t>گزارش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تصویری- تامین و حمل منابع آب به سایت</a:t>
            </a:r>
            <a:endParaRPr lang="fa-IR" sz="4000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0" b="26613"/>
          <a:stretch/>
        </p:blipFill>
        <p:spPr>
          <a:xfrm>
            <a:off x="239807" y="1690688"/>
            <a:ext cx="11775467" cy="5038165"/>
          </a:xfrm>
        </p:spPr>
      </p:pic>
    </p:spTree>
    <p:extLst>
      <p:ext uri="{BB962C8B-B14F-4D97-AF65-F5344CB8AC3E}">
        <p14:creationId xmlns:p14="http://schemas.microsoft.com/office/powerpoint/2010/main" val="3974657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sz="3600" dirty="0">
                <a:solidFill>
                  <a:srgbClr val="C00000"/>
                </a:solidFill>
                <a:cs typeface="B Titr" panose="00000700000000000000" pitchFamily="2" charset="-78"/>
              </a:rPr>
              <a:t>گزارش </a:t>
            </a:r>
            <a:r>
              <a:rPr lang="fa-IR" sz="3600" dirty="0" smtClean="0">
                <a:solidFill>
                  <a:srgbClr val="C00000"/>
                </a:solidFill>
                <a:cs typeface="B Titr" panose="00000700000000000000" pitchFamily="2" charset="-78"/>
              </a:rPr>
              <a:t>تصویری- </a:t>
            </a:r>
            <a:r>
              <a:rPr lang="fa-IR" sz="3600" dirty="0" smtClean="0">
                <a:solidFill>
                  <a:srgbClr val="C00000"/>
                </a:solidFill>
                <a:cs typeface="B Titr" panose="00000700000000000000" pitchFamily="2" charset="-78"/>
              </a:rPr>
              <a:t>اصابت بمب در شهرک صنعتی اطراف </a:t>
            </a:r>
            <a:r>
              <a:rPr lang="fa-IR" sz="3600" dirty="0" smtClean="0">
                <a:solidFill>
                  <a:srgbClr val="C00000"/>
                </a:solidFill>
                <a:cs typeface="B Titr" panose="00000700000000000000" pitchFamily="2" charset="-78"/>
              </a:rPr>
              <a:t>سایت</a:t>
            </a:r>
            <a:endParaRPr lang="fa-IR" sz="3600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32"/>
          <a:stretch/>
        </p:blipFill>
        <p:spPr>
          <a:xfrm>
            <a:off x="3773421" y="1576242"/>
            <a:ext cx="3860434" cy="4914443"/>
          </a:xfrm>
        </p:spPr>
      </p:pic>
    </p:spTree>
    <p:extLst>
      <p:ext uri="{BB962C8B-B14F-4D97-AF65-F5344CB8AC3E}">
        <p14:creationId xmlns:p14="http://schemas.microsoft.com/office/powerpoint/2010/main" val="2600596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dirty="0">
                <a:solidFill>
                  <a:srgbClr val="C00000"/>
                </a:solidFill>
                <a:cs typeface="B Titr" panose="00000700000000000000" pitchFamily="2" charset="-78"/>
              </a:rPr>
              <a:t>مشخصات مدیریتی پروژه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738690"/>
              </p:ext>
            </p:extLst>
          </p:nvPr>
        </p:nvGraphicFramePr>
        <p:xfrm>
          <a:off x="838201" y="1690688"/>
          <a:ext cx="10515600" cy="462570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32975">
                  <a:extLst>
                    <a:ext uri="{9D8B030D-6E8A-4147-A177-3AD203B41FA5}">
                      <a16:colId xmlns:a16="http://schemas.microsoft.com/office/drawing/2014/main" val="2140899874"/>
                    </a:ext>
                  </a:extLst>
                </a:gridCol>
                <a:gridCol w="7882625">
                  <a:extLst>
                    <a:ext uri="{9D8B030D-6E8A-4147-A177-3AD203B41FA5}">
                      <a16:colId xmlns:a16="http://schemas.microsoft.com/office/drawing/2014/main" val="2212041055"/>
                    </a:ext>
                  </a:extLst>
                </a:gridCol>
              </a:tblGrid>
              <a:tr h="494926">
                <a:tc>
                  <a:txBody>
                    <a:bodyPr/>
                    <a:lstStyle/>
                    <a:p>
                      <a:pPr algn="just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عنوان قرارداد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احداث نیروگاه خورشیدی 20 مگاواتی زارچ</a:t>
                      </a:r>
                      <a:r>
                        <a:rPr lang="fa-IR" sz="2400" baseline="0" dirty="0">
                          <a:cs typeface="B Nazanin" panose="00000400000000000000" pitchFamily="2" charset="-78"/>
                        </a:rPr>
                        <a:t> یزد</a:t>
                      </a:r>
                      <a:endParaRPr lang="fa-IR" sz="24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9979776"/>
                  </a:ext>
                </a:extLst>
              </a:tr>
              <a:tr h="494926">
                <a:tc>
                  <a:txBody>
                    <a:bodyPr/>
                    <a:lstStyle/>
                    <a:p>
                      <a:pPr algn="just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شماره قرارداد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en-US" sz="2400" dirty="0">
                          <a:cs typeface="B Nazanin" panose="00000400000000000000" pitchFamily="2" charset="-78"/>
                        </a:rPr>
                        <a:t>PKSP-P2-C2-0410</a:t>
                      </a:r>
                      <a:endParaRPr lang="fa-IR" sz="24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6385820"/>
                  </a:ext>
                </a:extLst>
              </a:tr>
              <a:tr h="494926">
                <a:tc>
                  <a:txBody>
                    <a:bodyPr/>
                    <a:lstStyle/>
                    <a:p>
                      <a:pPr algn="just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کارفرما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شرکت پترو کاویان صنعت پارس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0621531"/>
                  </a:ext>
                </a:extLst>
              </a:tr>
              <a:tr h="494926">
                <a:tc>
                  <a:txBody>
                    <a:bodyPr/>
                    <a:lstStyle/>
                    <a:p>
                      <a:pPr algn="just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پیمانکار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شرکت پیشگامان انرژی نوراتک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442299"/>
                  </a:ext>
                </a:extLst>
              </a:tr>
              <a:tr h="2646002">
                <a:tc>
                  <a:txBody>
                    <a:bodyPr/>
                    <a:lstStyle/>
                    <a:p>
                      <a:pPr algn="just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موضوع قرارداد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انجام</a:t>
                      </a:r>
                      <a:r>
                        <a:rPr lang="fa-IR" sz="2400" baseline="0" dirty="0">
                          <a:cs typeface="B Nazanin" panose="00000400000000000000" pitchFamily="2" charset="-78"/>
                        </a:rPr>
                        <a:t> عملیات احداث نیروگاه خورشیدی 20 مگاواتی زارچ شرکت پترو کاویان صنعت پارس واقع در شهرستان اشکذر استان یزد در قالب </a:t>
                      </a:r>
                      <a:r>
                        <a:rPr lang="en-US" sz="2400" baseline="0" dirty="0">
                          <a:cs typeface="B Nazanin" panose="00000400000000000000" pitchFamily="2" charset="-78"/>
                        </a:rPr>
                        <a:t>EPC</a:t>
                      </a:r>
                      <a:r>
                        <a:rPr lang="fa-IR" sz="2400" baseline="0" dirty="0">
                          <a:cs typeface="B Nazanin" panose="00000400000000000000" pitchFamily="2" charset="-78"/>
                        </a:rPr>
                        <a:t> شامل و نه محدود به تایید و تایید و تکمیل طراحی تفضیلی، اجرای کلیه عملیات ساختمانی (ابنیه، تاسیسات برقی، تاسیسات مکانیکی)، محوطه سازی، حصارکشی و راه اندازی، بر اساس اصول کاملا ایمن و با رعایت دقیق  و کامل اصول فنی و استانداردهای مصوب به شرح پیوست های فنی قرارداد</a:t>
                      </a:r>
                      <a:endParaRPr lang="fa-IR" sz="24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869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6569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dirty="0">
                <a:solidFill>
                  <a:srgbClr val="C00000"/>
                </a:solidFill>
                <a:cs typeface="B Titr" panose="00000700000000000000" pitchFamily="2" charset="-78"/>
              </a:rPr>
              <a:t>مشخصات مدیریتی پروژه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893436"/>
              </p:ext>
            </p:extLst>
          </p:nvPr>
        </p:nvGraphicFramePr>
        <p:xfrm>
          <a:off x="838201" y="1690688"/>
          <a:ext cx="10515600" cy="296955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32975">
                  <a:extLst>
                    <a:ext uri="{9D8B030D-6E8A-4147-A177-3AD203B41FA5}">
                      <a16:colId xmlns:a16="http://schemas.microsoft.com/office/drawing/2014/main" val="2140899874"/>
                    </a:ext>
                  </a:extLst>
                </a:gridCol>
                <a:gridCol w="7882625">
                  <a:extLst>
                    <a:ext uri="{9D8B030D-6E8A-4147-A177-3AD203B41FA5}">
                      <a16:colId xmlns:a16="http://schemas.microsoft.com/office/drawing/2014/main" val="2212041055"/>
                    </a:ext>
                  </a:extLst>
                </a:gridCol>
              </a:tblGrid>
              <a:tr h="494926"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تاریخ شروع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1404/10/21</a:t>
                      </a:r>
                      <a:r>
                        <a:rPr lang="en-US" sz="2400" dirty="0"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2400" dirty="0">
                          <a:cs typeface="B Nazanin" panose="00000400000000000000" pitchFamily="2" charset="-78"/>
                        </a:rPr>
                        <a:t> مطابق</a:t>
                      </a:r>
                      <a:r>
                        <a:rPr lang="fa-IR" sz="2400" baseline="0" dirty="0">
                          <a:cs typeface="B Nazanin" panose="00000400000000000000" pitchFamily="2" charset="-78"/>
                        </a:rPr>
                        <a:t> تاریخ ابلاغ قرارداد</a:t>
                      </a:r>
                      <a:endParaRPr lang="fa-IR" sz="24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9979776"/>
                  </a:ext>
                </a:extLst>
              </a:tr>
              <a:tr h="494926"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مدت اولیه پیمان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8 ماه شمسی از</a:t>
                      </a:r>
                      <a:r>
                        <a:rPr lang="fa-IR" sz="2400" baseline="0" dirty="0">
                          <a:cs typeface="B Nazanin" panose="00000400000000000000" pitchFamily="2" charset="-78"/>
                        </a:rPr>
                        <a:t> تاریخ ابلاغ رسمی قرارداد</a:t>
                      </a:r>
                      <a:endParaRPr lang="fa-IR" sz="24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6385820"/>
                  </a:ext>
                </a:extLst>
              </a:tr>
              <a:tr h="494926"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تاریخ پایان اولیه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1405/06/21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0621531"/>
                  </a:ext>
                </a:extLst>
              </a:tr>
              <a:tr h="494926"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تاریخ ابلاغ قرارداد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1404/10/21</a:t>
                      </a:r>
                      <a:r>
                        <a:rPr lang="fa-IR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مطابق نامه به شماره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442299"/>
                  </a:ext>
                </a:extLst>
              </a:tr>
              <a:tr h="494926"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تاریخ تحویل زمین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1404/11/06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1869376"/>
                  </a:ext>
                </a:extLst>
              </a:tr>
              <a:tr h="494926"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مبلغ قرارداد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dirty="0" smtClean="0">
                          <a:cs typeface="B Nazanin" panose="00000400000000000000" pitchFamily="2" charset="-78"/>
                        </a:rPr>
                        <a:t>52</a:t>
                      </a:r>
                      <a:r>
                        <a:rPr lang="fa-IR" sz="2400" baseline="0" dirty="0" smtClean="0">
                          <a:cs typeface="B Nazanin" panose="00000400000000000000" pitchFamily="2" charset="-78"/>
                        </a:rPr>
                        <a:t> میلیارد تومان</a:t>
                      </a:r>
                      <a:endParaRPr lang="fa-IR" sz="2400" dirty="0" smtClean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1008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478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CAE37-3BB5-4604-B091-CFB63EAFA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rgbClr val="C00000"/>
                </a:solidFill>
                <a:cs typeface="B Titr" panose="00000700000000000000" pitchFamily="2" charset="-78"/>
              </a:rPr>
              <a:t> اقدامات عمده انجام شده در دوره گزارش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9D03547-BDD6-4D15-AA60-12C895C4C0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338397"/>
              </p:ext>
            </p:extLst>
          </p:nvPr>
        </p:nvGraphicFramePr>
        <p:xfrm>
          <a:off x="838200" y="1825625"/>
          <a:ext cx="10515600" cy="50012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33322">
                  <a:extLst>
                    <a:ext uri="{9D8B030D-6E8A-4147-A177-3AD203B41FA5}">
                      <a16:colId xmlns:a16="http://schemas.microsoft.com/office/drawing/2014/main" val="2490739599"/>
                    </a:ext>
                  </a:extLst>
                </a:gridCol>
                <a:gridCol w="1182278">
                  <a:extLst>
                    <a:ext uri="{9D8B030D-6E8A-4147-A177-3AD203B41FA5}">
                      <a16:colId xmlns:a16="http://schemas.microsoft.com/office/drawing/2014/main" val="930895157"/>
                    </a:ext>
                  </a:extLst>
                </a:gridCol>
              </a:tblGrid>
              <a:tr h="527239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اقدام</a:t>
                      </a:r>
                      <a:endParaRPr lang="en-US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فاز</a:t>
                      </a:r>
                      <a:endParaRPr lang="en-US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027044"/>
                  </a:ext>
                </a:extLst>
              </a:tr>
              <a:tr h="1182188">
                <a:tc>
                  <a:txBody>
                    <a:bodyPr/>
                    <a:lstStyle/>
                    <a:p>
                      <a:pPr algn="r" rtl="1"/>
                      <a:r>
                        <a:rPr lang="fa-IR" dirty="0">
                          <a:cs typeface="B Nazanin" panose="00000400000000000000" pitchFamily="2" charset="-78"/>
                        </a:rPr>
                        <a:t>- 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ارائه </a:t>
                      </a:r>
                      <a:r>
                        <a:rPr lang="fa-IR" dirty="0">
                          <a:cs typeface="B Nazanin" panose="00000400000000000000" pitchFamily="2" charset="-78"/>
                        </a:rPr>
                        <a:t>نسخه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اصلاح شده </a:t>
                      </a:r>
                      <a:r>
                        <a:rPr lang="fa-IR" dirty="0">
                          <a:cs typeface="B Nazanin" panose="00000400000000000000" pitchFamily="2" charset="-78"/>
                        </a:rPr>
                        <a:t>برنامه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زمانبندی برای تایید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ارائه </a:t>
                      </a:r>
                      <a:r>
                        <a:rPr lang="en-US" dirty="0">
                          <a:cs typeface="B Nazanin" panose="00000400000000000000" pitchFamily="2" charset="-78"/>
                        </a:rPr>
                        <a:t>MDL</a:t>
                      </a:r>
                      <a:r>
                        <a:rPr lang="fa-IR" dirty="0">
                          <a:cs typeface="B Nazanin" panose="00000400000000000000" pitchFamily="2" charset="-78"/>
                        </a:rPr>
                        <a:t> برای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تایید</a:t>
                      </a:r>
                    </a:p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تکمیل تیم پروژه (اطلاعات چارت به روز رسانی شده به کارفرما ارایه شده است)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مدیریت </a:t>
                      </a:r>
                      <a:b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</a:br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 </a:t>
                      </a:r>
                      <a:r>
                        <a:rPr lang="fa-IR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برنامه‌ریزی</a:t>
                      </a:r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پروژه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847657"/>
                  </a:ext>
                </a:extLst>
              </a:tr>
              <a:tr h="621312">
                <a:tc>
                  <a:txBody>
                    <a:bodyPr/>
                    <a:lstStyle/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ارایه </a:t>
                      </a:r>
                      <a:r>
                        <a:rPr lang="fa-IR" dirty="0">
                          <a:cs typeface="B Nazanin" panose="00000400000000000000" pitchFamily="2" charset="-78"/>
                        </a:rPr>
                        <a:t>تعداد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17 </a:t>
                      </a:r>
                      <a:r>
                        <a:rPr lang="fa-IR" dirty="0">
                          <a:cs typeface="B Nazanin" panose="00000400000000000000" pitchFamily="2" charset="-78"/>
                        </a:rPr>
                        <a:t>نقشه مهندسی جهت تایید</a:t>
                      </a:r>
                    </a:p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مشخص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شدن 855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محل نقاط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پایه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فنس توسط نقشه بردار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مهندسی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292295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کشتی حامل تعداد47 </a:t>
                      </a: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کانتینر پنل </a:t>
                      </a: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در بندر خورفکان – شارجه پهلو گرفته است</a:t>
                      </a:r>
                    </a:p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سازه در مرحله سفارش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گذاری است</a:t>
                      </a:r>
                      <a:endParaRPr lang="fa-IR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تحویل مخازن آب به سایت</a:t>
                      </a:r>
                    </a:p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پنل ها و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MVStation</a:t>
                      </a:r>
                      <a:r>
                        <a:rPr lang="fa-IR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ها در</a:t>
                      </a:r>
                      <a:r>
                        <a:rPr lang="fa-IR" baseline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مرحله </a:t>
                      </a:r>
                      <a:r>
                        <a:rPr lang="fa-IR" baseline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ساخت است</a:t>
                      </a:r>
                      <a:endParaRPr lang="fa-IR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تدارکات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0347054"/>
                  </a:ext>
                </a:extLst>
              </a:tr>
              <a:tr h="763571">
                <a:tc>
                  <a:txBody>
                    <a:bodyPr/>
                    <a:lstStyle/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کانکس تامین شده ولی به دلیل ممنوع اعلام شدن حمل و نقل توسط راهداری، حمل کانکس انجام نشده است</a:t>
                      </a:r>
                    </a:p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تامین سایر </a:t>
                      </a:r>
                      <a:r>
                        <a:rPr lang="fa-IR" dirty="0">
                          <a:cs typeface="B Nazanin" panose="00000400000000000000" pitchFamily="2" charset="-78"/>
                        </a:rPr>
                        <a:t>اقلام تجهیز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کارگاه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اجرای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فونداسیون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کانکس ها و مخازن آب</a:t>
                      </a:r>
                      <a:endParaRPr lang="en-US" baseline="0" dirty="0" smtClean="0">
                        <a:cs typeface="B Nazanin" panose="00000400000000000000" pitchFamily="2" charset="-78"/>
                      </a:endParaRPr>
                    </a:p>
                    <a:p>
                      <a:pPr marL="285750" marR="0" indent="-2857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a-IR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احداث راه دسترسی </a:t>
                      </a:r>
                      <a:endParaRPr lang="fa-IR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  <a:p>
                      <a:pPr marL="285750" marR="0" indent="-2857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تامین سیمان، ماسه و بلوک برای اجرای عملیات عمرانی</a:t>
                      </a:r>
                    </a:p>
                    <a:p>
                      <a:pPr marL="285750" marR="0" indent="-2857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اتمام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حفر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چاله های پایه های فنس</a:t>
                      </a:r>
                      <a:endParaRPr lang="fa-IR" dirty="0" smtClean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اجرا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1712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5038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dirty="0">
                <a:solidFill>
                  <a:srgbClr val="C00000"/>
                </a:solidFill>
                <a:cs typeface="B Titr" panose="00000700000000000000" pitchFamily="2" charset="-78"/>
              </a:rPr>
              <a:t>شرح وضعیت تدارکات خارجی</a:t>
            </a:r>
            <a:endParaRPr lang="fa-IR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rtl="1"/>
            <a:r>
              <a:rPr lang="fa-IR" b="1" dirty="0" smtClean="0">
                <a:cs typeface="B Nazanin" panose="00000400000000000000" pitchFamily="2" charset="-78"/>
              </a:rPr>
              <a:t>پنل ها</a:t>
            </a:r>
          </a:p>
          <a:p>
            <a:pPr marL="457200" lvl="1" indent="0" algn="just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با </a:t>
            </a:r>
            <a:r>
              <a:rPr lang="fa-IR" dirty="0">
                <a:cs typeface="B Nazanin" panose="00000400000000000000" pitchFamily="2" charset="-78"/>
              </a:rPr>
              <a:t>توجه به محدودیت‌ها و ممنوعیت‌های به‌وجود آمده در مسیرهای بین‌المللی و تنگه هرمز، تمامی کشتی‌های حامل کانتینرهای پنل مربوط به این سفارش، ناگزیر در بندری غیر از بندر جبل‌علی پهلو گرفته‌اند (بندر خورفکان – شارجه). در پی این شرایط، هزینه‌های اضافی بابت حمل و انبارداری به این شرکت تحمیل گردیده و همچنین زمان‌بندی تحویل و حمل کالا با تأخیر مواجه شده است. بارنامه‌های مربوط به تمامی پنل‌های این سفارش در ایمیل ارائه شده است</a:t>
            </a:r>
            <a:r>
              <a:rPr lang="fa-IR" dirty="0" smtClean="0">
                <a:cs typeface="B Nazanin" panose="00000400000000000000" pitchFamily="2" charset="-78"/>
              </a:rPr>
              <a:t>. </a:t>
            </a:r>
          </a:p>
          <a:p>
            <a:pPr marL="457200" lvl="1" indent="0" algn="just" rtl="1"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r>
              <a:rPr lang="fa-IR" b="1" dirty="0" smtClean="0">
                <a:cs typeface="B Nazanin" panose="00000400000000000000" pitchFamily="2" charset="-78"/>
              </a:rPr>
              <a:t>اینورتر </a:t>
            </a:r>
            <a:r>
              <a:rPr lang="fa-IR" b="1" dirty="0">
                <a:cs typeface="B Nazanin" panose="00000400000000000000" pitchFamily="2" charset="-78"/>
              </a:rPr>
              <a:t>و ام وی </a:t>
            </a:r>
            <a:r>
              <a:rPr lang="fa-IR" b="1" dirty="0" smtClean="0">
                <a:cs typeface="B Nazanin" panose="00000400000000000000" pitchFamily="2" charset="-78"/>
              </a:rPr>
              <a:t>استیشن</a:t>
            </a:r>
          </a:p>
          <a:p>
            <a:pPr marL="457200" lvl="1" indent="0" algn="just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همچنین </a:t>
            </a:r>
            <a:r>
              <a:rPr lang="fa-IR" dirty="0">
                <a:cs typeface="B Nazanin" panose="00000400000000000000" pitchFamily="2" charset="-78"/>
              </a:rPr>
              <a:t>لازم به ذکر است که </a:t>
            </a:r>
            <a:r>
              <a:rPr lang="en-US" dirty="0">
                <a:cs typeface="B Nazanin" panose="00000400000000000000" pitchFamily="2" charset="-78"/>
              </a:rPr>
              <a:t>MV Station </a:t>
            </a:r>
            <a:r>
              <a:rPr lang="fa-IR" dirty="0">
                <a:cs typeface="B Nazanin" panose="00000400000000000000" pitchFamily="2" charset="-78"/>
              </a:rPr>
              <a:t>و اینورترهای مربوط به پروژه سفارش‌گذاری شده و مطابق برنامه تولید کارخانه در حال ساخت </a:t>
            </a:r>
            <a:r>
              <a:rPr lang="fa-IR" dirty="0" smtClean="0">
                <a:cs typeface="B Nazanin" panose="00000400000000000000" pitchFamily="2" charset="-78"/>
              </a:rPr>
              <a:t>می‌باشند. زمان </a:t>
            </a:r>
            <a:r>
              <a:rPr lang="fa-IR" dirty="0">
                <a:cs typeface="B Nazanin" panose="00000400000000000000" pitchFamily="2" charset="-78"/>
              </a:rPr>
              <a:t>تولید اینورتر ۸ </a:t>
            </a:r>
            <a:r>
              <a:rPr lang="fa-IR" dirty="0" smtClean="0">
                <a:cs typeface="B Nazanin" panose="00000400000000000000" pitchFamily="2" charset="-78"/>
              </a:rPr>
              <a:t>هفته و ام‌وی </a:t>
            </a:r>
            <a:r>
              <a:rPr lang="fa-IR" dirty="0">
                <a:cs typeface="B Nazanin" panose="00000400000000000000" pitchFamily="2" charset="-78"/>
              </a:rPr>
              <a:t>استیشن ۱۲‌ </a:t>
            </a:r>
            <a:r>
              <a:rPr lang="fa-IR" dirty="0" smtClean="0">
                <a:cs typeface="B Nazanin" panose="00000400000000000000" pitchFamily="2" charset="-78"/>
              </a:rPr>
              <a:t>هفته اعلام شده است.</a:t>
            </a:r>
          </a:p>
          <a:p>
            <a:pPr marL="457200" lvl="1" indent="0" algn="just" rtl="1"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r>
              <a:rPr lang="fa-IR" b="1" dirty="0" smtClean="0">
                <a:cs typeface="B Nazanin" panose="00000400000000000000" pitchFamily="2" charset="-78"/>
              </a:rPr>
              <a:t>سازه</a:t>
            </a:r>
          </a:p>
          <a:p>
            <a:pPr marL="457200" lvl="1" indent="0" algn="just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در </a:t>
            </a:r>
            <a:r>
              <a:rPr lang="fa-IR" dirty="0">
                <a:cs typeface="B Nazanin" panose="00000400000000000000" pitchFamily="2" charset="-78"/>
              </a:rPr>
              <a:t>مراحل طراحی و سفارش گذاری </a:t>
            </a:r>
            <a:r>
              <a:rPr lang="fa-IR" dirty="0" smtClean="0">
                <a:cs typeface="B Nazanin" panose="00000400000000000000" pitchFamily="2" charset="-78"/>
              </a:rPr>
              <a:t>است.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4854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dirty="0">
                <a:solidFill>
                  <a:srgbClr val="C00000"/>
                </a:solidFill>
                <a:cs typeface="B Titr" panose="00000700000000000000" pitchFamily="2" charset="-78"/>
              </a:rPr>
              <a:t>برنامه پیشرفت در دوره آینده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24A3FCF-0DC1-4105-A7F9-28079C323D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2862877"/>
              </p:ext>
            </p:extLst>
          </p:nvPr>
        </p:nvGraphicFramePr>
        <p:xfrm>
          <a:off x="838200" y="1825625"/>
          <a:ext cx="10515600" cy="40900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33322">
                  <a:extLst>
                    <a:ext uri="{9D8B030D-6E8A-4147-A177-3AD203B41FA5}">
                      <a16:colId xmlns:a16="http://schemas.microsoft.com/office/drawing/2014/main" val="2490739599"/>
                    </a:ext>
                  </a:extLst>
                </a:gridCol>
                <a:gridCol w="1182278">
                  <a:extLst>
                    <a:ext uri="{9D8B030D-6E8A-4147-A177-3AD203B41FA5}">
                      <a16:colId xmlns:a16="http://schemas.microsoft.com/office/drawing/2014/main" val="930895157"/>
                    </a:ext>
                  </a:extLst>
                </a:gridCol>
              </a:tblGrid>
              <a:tr h="527239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اقدام</a:t>
                      </a:r>
                      <a:endParaRPr lang="en-US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فاز</a:t>
                      </a:r>
                      <a:endParaRPr lang="en-US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027044"/>
                  </a:ext>
                </a:extLst>
              </a:tr>
              <a:tr h="1182188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a-IR" dirty="0">
                          <a:cs typeface="B Nazanin" panose="00000400000000000000" pitchFamily="2" charset="-78"/>
                        </a:rPr>
                        <a:t>-   ارایه نسخه نهایی برنامه زمانبندی جهت تایید</a:t>
                      </a:r>
                    </a:p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>
                          <a:cs typeface="B Nazanin" panose="00000400000000000000" pitchFamily="2" charset="-78"/>
                        </a:rPr>
                        <a:t>دریافت تایید </a:t>
                      </a:r>
                      <a:r>
                        <a:rPr lang="en-US" dirty="0">
                          <a:cs typeface="B Nazanin" panose="00000400000000000000" pitchFamily="2" charset="-78"/>
                        </a:rPr>
                        <a:t>MDL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مدیریت </a:t>
                      </a:r>
                      <a:b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</a:br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 </a:t>
                      </a:r>
                      <a:r>
                        <a:rPr lang="fa-IR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برنامه‌ریزی</a:t>
                      </a:r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پروژه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847657"/>
                  </a:ext>
                </a:extLst>
              </a:tr>
              <a:tr h="976960">
                <a:tc>
                  <a:txBody>
                    <a:bodyPr/>
                    <a:lstStyle/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>
                          <a:cs typeface="B Nazanin" panose="00000400000000000000" pitchFamily="2" charset="-78"/>
                        </a:rPr>
                        <a:t>ارایه بخشی از مدارک مهندسی (بعد از دریافت </a:t>
                      </a:r>
                      <a:r>
                        <a:rPr lang="fa-IR" dirty="0" err="1">
                          <a:cs typeface="B Nazanin" panose="00000400000000000000" pitchFamily="2" charset="-78"/>
                        </a:rPr>
                        <a:t>تاییدیه</a:t>
                      </a:r>
                      <a:r>
                        <a:rPr lang="fa-IR" dirty="0"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dirty="0">
                          <a:cs typeface="B Nazanin" panose="00000400000000000000" pitchFamily="2" charset="-78"/>
                        </a:rPr>
                        <a:t>Basic Design</a:t>
                      </a:r>
                      <a:r>
                        <a:rPr lang="fa-IR" dirty="0">
                          <a:cs typeface="B Nazanin" panose="00000400000000000000" pitchFamily="2" charset="-78"/>
                        </a:rPr>
                        <a:t>)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  <a:p>
                      <a:pPr marL="285750" indent="-285750" algn="r" rtl="1">
                        <a:buFontTx/>
                        <a:buChar char="-"/>
                      </a:pP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مهندسی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292295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خرید </a:t>
                      </a:r>
                      <a:r>
                        <a:rPr lang="fa-IR" dirty="0" err="1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فنس</a:t>
                      </a:r>
                      <a:r>
                        <a:rPr lang="fa-IR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(بعد از دریافت </a:t>
                      </a:r>
                      <a:r>
                        <a:rPr lang="fa-IR" dirty="0" err="1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تاییدیه</a:t>
                      </a:r>
                      <a:r>
                        <a:rPr lang="fa-IR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کارفرما)</a:t>
                      </a:r>
                    </a:p>
                    <a:p>
                      <a:pPr marL="285750" marR="0" indent="-2857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a-IR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سفارش </a:t>
                      </a:r>
                      <a:r>
                        <a:rPr lang="fa-IR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گذاری کابل</a:t>
                      </a:r>
                      <a:r>
                        <a:rPr lang="fa-IR" baseline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های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LV/MV</a:t>
                      </a:r>
                      <a:r>
                        <a:rPr lang="fa-IR" baseline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، تابلوها، خرید ترانس کمکی، سیستم صاعقه، سیتم دوربین و روشنایی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تدارکات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0347054"/>
                  </a:ext>
                </a:extLst>
              </a:tr>
              <a:tr h="763571">
                <a:tc>
                  <a:txBody>
                    <a:bodyPr/>
                    <a:lstStyle/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اتمام تجهیز کارگاه</a:t>
                      </a:r>
                    </a:p>
                    <a:p>
                      <a:pPr marL="285750" indent="-285750" algn="r" rtl="1">
                        <a:buFontTx/>
                        <a:buChar char="-"/>
                      </a:pPr>
                      <a:r>
                        <a:rPr lang="fa-IR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عقد </a:t>
                      </a:r>
                      <a:r>
                        <a:rPr lang="fa-IR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قرارداد برای شروع عملیات عمرانی (بعد از تایید ساختمان</a:t>
                      </a:r>
                      <a:r>
                        <a:rPr lang="fa-IR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)</a:t>
                      </a:r>
                      <a:endParaRPr lang="fa-IR" dirty="0" smtClean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اجرا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1712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393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sz="4000" dirty="0">
                <a:solidFill>
                  <a:srgbClr val="C00000"/>
                </a:solidFill>
                <a:cs typeface="B Titr" panose="00000700000000000000" pitchFamily="2" charset="-78"/>
              </a:rPr>
              <a:t>مشكلات، موانع و دلايل عمده </a:t>
            </a:r>
            <a:r>
              <a:rPr lang="fa-IR" sz="4000" dirty="0" err="1">
                <a:solidFill>
                  <a:srgbClr val="C00000"/>
                </a:solidFill>
                <a:cs typeface="B Titr" panose="00000700000000000000" pitchFamily="2" charset="-78"/>
              </a:rPr>
              <a:t>تأخير</a:t>
            </a:r>
            <a:endParaRPr lang="fa-IR" sz="4000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2FC33B-4486-4408-8412-020F0FDBF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84665"/>
          </a:xfrm>
        </p:spPr>
        <p:txBody>
          <a:bodyPr numCol="2" rtlCol="1">
            <a:normAutofit/>
          </a:bodyPr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شروع </a:t>
            </a:r>
            <a:r>
              <a:rPr lang="fa-IR" dirty="0" smtClean="0">
                <a:cs typeface="B Nazanin" panose="00000400000000000000" pitchFamily="2" charset="-78"/>
              </a:rPr>
              <a:t>جنگ و </a:t>
            </a:r>
            <a:r>
              <a:rPr lang="fa-IR" dirty="0">
                <a:cs typeface="B Nazanin" panose="00000400000000000000" pitchFamily="2" charset="-78"/>
              </a:rPr>
              <a:t>عدم </a:t>
            </a:r>
            <a:r>
              <a:rPr lang="fa-IR" dirty="0" smtClean="0">
                <a:cs typeface="B Nazanin" panose="00000400000000000000" pitchFamily="2" charset="-78"/>
              </a:rPr>
              <a:t>تامین ماشین آلات و نیروی انسانی 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بررسی </a:t>
            </a:r>
            <a:r>
              <a:rPr lang="fa-IR" dirty="0">
                <a:cs typeface="B Nazanin" panose="00000400000000000000" pitchFamily="2" charset="-78"/>
              </a:rPr>
              <a:t>مدارک شیمیایی و ژئوشیمیایی خاک جهت طراحی </a:t>
            </a:r>
            <a:r>
              <a:rPr lang="fa-IR" dirty="0" smtClean="0">
                <a:cs typeface="B Nazanin" panose="00000400000000000000" pitchFamily="2" charset="-78"/>
              </a:rPr>
              <a:t>سازه</a:t>
            </a:r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پتانسیل خوردگی خاک و محدودیت در انتخاب سیستم </a:t>
            </a:r>
            <a:r>
              <a:rPr lang="fa-IR" dirty="0" smtClean="0">
                <a:cs typeface="B Nazanin" panose="00000400000000000000" pitchFamily="2" charset="-78"/>
              </a:rPr>
              <a:t>سازه‌ای</a:t>
            </a:r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زمان‌بر بودن فرآیند تأیید نقشه‌های </a:t>
            </a:r>
            <a:r>
              <a:rPr lang="en-US" dirty="0">
                <a:cs typeface="B Nazanin" panose="00000400000000000000" pitchFamily="2" charset="-78"/>
              </a:rPr>
              <a:t>Basic </a:t>
            </a:r>
            <a:r>
              <a:rPr lang="en-US" dirty="0" smtClean="0">
                <a:cs typeface="B Nazanin" panose="00000400000000000000" pitchFamily="2" charset="-78"/>
              </a:rPr>
              <a:t>Design</a:t>
            </a:r>
            <a:endParaRPr lang="en-US" dirty="0"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محدودیت‌های دسترسی سایت برای ماشین‌آلات </a:t>
            </a:r>
            <a:r>
              <a:rPr lang="fa-IR" dirty="0" smtClean="0">
                <a:cs typeface="B Nazanin" panose="00000400000000000000" pitchFamily="2" charset="-78"/>
              </a:rPr>
              <a:t>سنگین</a:t>
            </a:r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کمبود </a:t>
            </a:r>
            <a:r>
              <a:rPr lang="fa-IR" dirty="0">
                <a:cs typeface="B Nazanin" panose="00000400000000000000" pitchFamily="2" charset="-78"/>
              </a:rPr>
              <a:t>زیرساخت‌های کارگاهی و خدمات </a:t>
            </a:r>
            <a:r>
              <a:rPr lang="fa-IR" dirty="0" smtClean="0">
                <a:cs typeface="B Nazanin" panose="00000400000000000000" pitchFamily="2" charset="-78"/>
              </a:rPr>
              <a:t>پشتیبانی</a:t>
            </a:r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فاصله </a:t>
            </a:r>
            <a:r>
              <a:rPr lang="fa-IR" dirty="0">
                <a:cs typeface="B Nazanin" panose="00000400000000000000" pitchFamily="2" charset="-78"/>
              </a:rPr>
              <a:t>زیاد سایت از مراکز شهری و </a:t>
            </a:r>
            <a:r>
              <a:rPr lang="fa-IR" dirty="0" smtClean="0">
                <a:cs typeface="B Nazanin" panose="00000400000000000000" pitchFamily="2" charset="-78"/>
              </a:rPr>
              <a:t>صنعتی</a:t>
            </a:r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افزایش هزینه‌های لجستیک و حمل‌ونقل </a:t>
            </a:r>
            <a:r>
              <a:rPr lang="fa-IR" dirty="0" smtClean="0">
                <a:cs typeface="B Nazanin" panose="00000400000000000000" pitchFamily="2" charset="-78"/>
              </a:rPr>
              <a:t>تجهیزات</a:t>
            </a:r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محدودیت در تأمین و اسکان نیروی انسانی </a:t>
            </a:r>
            <a:r>
              <a:rPr lang="fa-IR" dirty="0" smtClean="0">
                <a:cs typeface="B Nazanin" panose="00000400000000000000" pitchFamily="2" charset="-78"/>
              </a:rPr>
              <a:t>متخصص</a:t>
            </a:r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شرایط محیطی و اقلیمی نامساعد </a:t>
            </a:r>
            <a:r>
              <a:rPr lang="fa-IR" dirty="0" smtClean="0">
                <a:cs typeface="B Nazanin" panose="00000400000000000000" pitchFamily="2" charset="-78"/>
              </a:rPr>
              <a:t>منطقه</a:t>
            </a:r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محدودیت‌های اجرایی ناشی از شرایط زمین‌شناسی </a:t>
            </a:r>
            <a:r>
              <a:rPr lang="fa-IR" dirty="0" smtClean="0">
                <a:cs typeface="B Nazanin" panose="00000400000000000000" pitchFamily="2" charset="-78"/>
              </a:rPr>
              <a:t>سایت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538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sz="4000" dirty="0">
                <a:solidFill>
                  <a:srgbClr val="C00000"/>
                </a:solidFill>
                <a:cs typeface="B Titr" panose="00000700000000000000" pitchFamily="2" charset="-78"/>
              </a:rPr>
              <a:t>گزارش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تصویری-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تسطیح مسیر دسترسی</a:t>
            </a:r>
            <a:endParaRPr lang="fa-IR" sz="4000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027" y="1551527"/>
            <a:ext cx="3875946" cy="51679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6" y="1551528"/>
            <a:ext cx="3875945" cy="51679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184" y="1551527"/>
            <a:ext cx="3875947" cy="516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146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 rtl="1"/>
            <a:r>
              <a:rPr lang="fa-IR" sz="4000" dirty="0">
                <a:solidFill>
                  <a:srgbClr val="C00000"/>
                </a:solidFill>
                <a:cs typeface="B Titr" panose="00000700000000000000" pitchFamily="2" charset="-78"/>
              </a:rPr>
              <a:t>گزارش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تصویری- </a:t>
            </a:r>
            <a:r>
              <a:rPr lang="fa-IR" sz="4000" dirty="0" smtClean="0">
                <a:solidFill>
                  <a:srgbClr val="C00000"/>
                </a:solidFill>
                <a:cs typeface="B Titr" panose="00000700000000000000" pitchFamily="2" charset="-78"/>
              </a:rPr>
              <a:t>زیرسازی مسیر دسترسی</a:t>
            </a:r>
            <a:endParaRPr lang="fa-IR" sz="4000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2" y="1552143"/>
            <a:ext cx="3875484" cy="51673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538" y="1552143"/>
            <a:ext cx="3875483" cy="51673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041" y="1552143"/>
            <a:ext cx="3875483" cy="516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1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2088</TotalTime>
  <Words>689</Words>
  <Application>Microsoft Office PowerPoint</Application>
  <PresentationFormat>Widescreen</PresentationFormat>
  <Paragraphs>110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 Nazanin</vt:lpstr>
      <vt:lpstr>B Titr</vt:lpstr>
      <vt:lpstr>Calibri</vt:lpstr>
      <vt:lpstr>Calibri Light</vt:lpstr>
      <vt:lpstr>Times New Roman</vt:lpstr>
      <vt:lpstr>Office Theme</vt:lpstr>
      <vt:lpstr>PowerPoint Presentation</vt:lpstr>
      <vt:lpstr>مشخصات مدیریتی پروژه</vt:lpstr>
      <vt:lpstr>مشخصات مدیریتی پروژه</vt:lpstr>
      <vt:lpstr> اقدامات عمده انجام شده در دوره گزارش</vt:lpstr>
      <vt:lpstr>شرح وضعیت تدارکات خارجی</vt:lpstr>
      <vt:lpstr>برنامه پیشرفت در دوره آینده</vt:lpstr>
      <vt:lpstr>مشكلات، موانع و دلايل عمده تأخير</vt:lpstr>
      <vt:lpstr>گزارش تصویری- تسطیح مسیر دسترسی</vt:lpstr>
      <vt:lpstr>گزارش تصویری- زیرسازی مسیر دسترسی</vt:lpstr>
      <vt:lpstr>گزارش تصویری- عملیات تکمیلی مسیر دسترسی</vt:lpstr>
      <vt:lpstr>گزارش تصویری- مشخص کردن محل نقاط پایه فنس ها </vt:lpstr>
      <vt:lpstr>گزارش تصویری- حفر چاله پایه فنس ها </vt:lpstr>
      <vt:lpstr>گزارش تصویری- اجرای فونداسیون کانکس و منابع آب</vt:lpstr>
      <vt:lpstr>گزارش تصویری- تامین و حمل منابع آب به سایت</vt:lpstr>
      <vt:lpstr>گزارش تصویری- اصابت بمب در شهرک صنعتی اطراف سایت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Hamed</dc:creator>
  <cp:lastModifiedBy>Hamed</cp:lastModifiedBy>
  <cp:revision>213</cp:revision>
  <dcterms:created xsi:type="dcterms:W3CDTF">2026-02-05T19:06:17Z</dcterms:created>
  <dcterms:modified xsi:type="dcterms:W3CDTF">2026-03-10T15:07:42Z</dcterms:modified>
</cp:coreProperties>
</file>